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0.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1.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2.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3.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4.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 id="2147483918" r:id="rId15"/>
  </p:sldMasterIdLst>
  <p:notesMasterIdLst>
    <p:notesMasterId r:id="rId71"/>
  </p:notesMasterIdLst>
  <p:sldIdLst>
    <p:sldId id="263" r:id="rId16"/>
    <p:sldId id="447" r:id="rId17"/>
    <p:sldId id="3360" r:id="rId18"/>
    <p:sldId id="448" r:id="rId19"/>
    <p:sldId id="390" r:id="rId20"/>
    <p:sldId id="315" r:id="rId21"/>
    <p:sldId id="2699" r:id="rId22"/>
    <p:sldId id="3422" r:id="rId23"/>
    <p:sldId id="1555" r:id="rId24"/>
    <p:sldId id="1743" r:id="rId25"/>
    <p:sldId id="318" r:id="rId26"/>
    <p:sldId id="319" r:id="rId27"/>
    <p:sldId id="320" r:id="rId28"/>
    <p:sldId id="321" r:id="rId29"/>
    <p:sldId id="453" r:id="rId30"/>
    <p:sldId id="3414" r:id="rId31"/>
    <p:sldId id="3415" r:id="rId32"/>
    <p:sldId id="3416" r:id="rId33"/>
    <p:sldId id="3417" r:id="rId34"/>
    <p:sldId id="3418" r:id="rId35"/>
    <p:sldId id="3430" r:id="rId36"/>
    <p:sldId id="3388" r:id="rId37"/>
    <p:sldId id="291" r:id="rId38"/>
    <p:sldId id="3419" r:id="rId39"/>
    <p:sldId id="3420" r:id="rId40"/>
    <p:sldId id="1603" r:id="rId41"/>
    <p:sldId id="1601" r:id="rId42"/>
    <p:sldId id="1602" r:id="rId43"/>
    <p:sldId id="3421" r:id="rId44"/>
    <p:sldId id="1605" r:id="rId45"/>
    <p:sldId id="1604" r:id="rId46"/>
    <p:sldId id="1557" r:id="rId47"/>
    <p:sldId id="1607" r:id="rId48"/>
    <p:sldId id="1617" r:id="rId49"/>
    <p:sldId id="1608" r:id="rId50"/>
    <p:sldId id="1606" r:id="rId51"/>
    <p:sldId id="1609" r:id="rId52"/>
    <p:sldId id="1610" r:id="rId53"/>
    <p:sldId id="3433" r:id="rId54"/>
    <p:sldId id="3425" r:id="rId55"/>
    <p:sldId id="3378" r:id="rId56"/>
    <p:sldId id="3379" r:id="rId57"/>
    <p:sldId id="3432" r:id="rId58"/>
    <p:sldId id="3428" r:id="rId59"/>
    <p:sldId id="1553" r:id="rId60"/>
    <p:sldId id="1593" r:id="rId61"/>
    <p:sldId id="1594" r:id="rId62"/>
    <p:sldId id="3412" r:id="rId63"/>
    <p:sldId id="1554" r:id="rId64"/>
    <p:sldId id="435" r:id="rId65"/>
    <p:sldId id="438" r:id="rId66"/>
    <p:sldId id="3423" r:id="rId67"/>
    <p:sldId id="481" r:id="rId68"/>
    <p:sldId id="3429" r:id="rId69"/>
    <p:sldId id="343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E38BA-D92A-484A-BE1C-2693E0FB2284}" v="87" dt="2018-12-03T17:06:06.2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74905"/>
  </p:normalViewPr>
  <p:slideViewPr>
    <p:cSldViewPr snapToGrid="0" snapToObjects="1">
      <p:cViewPr varScale="1">
        <p:scale>
          <a:sx n="102" d="100"/>
          <a:sy n="102" d="100"/>
        </p:scale>
        <p:origin x="17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16" Type="http://schemas.openxmlformats.org/officeDocument/2006/relationships/slide" Target="slides/slide1.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8-12-02T19:43:36.843" v="930" actId="115"/>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add">
        <pc:chgData name="Wood, Keith" userId="83168dcd-5f76-4902-bb11-2711d8c988ce" providerId="ADAL" clId="{216E38BA-D92A-484A-BE1C-2693E0FB2284}" dt="2018-11-30T18:41:25.660" v="295"/>
        <pc:sldMkLst>
          <pc:docMk/>
          <pc:sldMk cId="1088550745" sldId="291"/>
        </pc:sldMkLst>
      </pc:sldChg>
      <pc:sldChg chg="add">
        <pc:chgData name="Wood, Keith" userId="83168dcd-5f76-4902-bb11-2711d8c988ce" providerId="ADAL" clId="{216E38BA-D92A-484A-BE1C-2693E0FB2284}" dt="2018-11-30T17:28:29.489" v="290"/>
        <pc:sldMkLst>
          <pc:docMk/>
          <pc:sldMk cId="2837114483" sldId="315"/>
        </pc:sldMkLst>
      </pc:sldChg>
      <pc:sldChg chg="add">
        <pc:chgData name="Wood, Keith" userId="83168dcd-5f76-4902-bb11-2711d8c988ce" providerId="ADAL" clId="{216E38BA-D92A-484A-BE1C-2693E0FB2284}" dt="2018-11-30T17:28:43.086" v="291"/>
        <pc:sldMkLst>
          <pc:docMk/>
          <pc:sldMk cId="3822394188" sldId="413"/>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pc:chgData name="Wood, Keith" userId="83168dcd-5f76-4902-bb11-2711d8c988ce" providerId="ADAL" clId="{216E38BA-D92A-484A-BE1C-2693E0FB2284}" dt="2018-11-30T18:41:25.660" v="295"/>
        <pc:sldMkLst>
          <pc:docMk/>
          <pc:sldMk cId="3473756431" sldId="1601"/>
        </pc:sldMkLst>
      </pc:sldChg>
      <pc:sldChg chg="add">
        <pc:chgData name="Wood, Keith" userId="83168dcd-5f76-4902-bb11-2711d8c988ce" providerId="ADAL" clId="{216E38BA-D92A-484A-BE1C-2693E0FB2284}" dt="2018-11-30T18:41:25.660" v="295"/>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pc:chgData name="Wood, Keith" userId="83168dcd-5f76-4902-bb11-2711d8c988ce" providerId="ADAL" clId="{216E38BA-D92A-484A-BE1C-2693E0FB2284}" dt="2018-11-30T18:41:25.660" v="295"/>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pc:chgData name="Wood, Keith" userId="83168dcd-5f76-4902-bb11-2711d8c988ce" providerId="ADAL" clId="{216E38BA-D92A-484A-BE1C-2693E0FB2284}" dt="2018-11-30T18:41:25.660" v="295"/>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add">
        <pc:chgData name="Wood, Keith" userId="83168dcd-5f76-4902-bb11-2711d8c988ce" providerId="ADAL" clId="{216E38BA-D92A-484A-BE1C-2693E0FB2284}" dt="2018-11-30T18:41:25.660" v="295"/>
        <pc:sldMkLst>
          <pc:docMk/>
          <pc:sldMk cId="3042238744" sldId="1617"/>
        </pc:sldMkLst>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8-12-02T19:43:36.843" v="930" actId="115"/>
        <pc:sldMkLst>
          <pc:docMk/>
          <pc:sldMk cId="11206273" sldId="3360"/>
        </pc:sldMkLst>
        <pc:spChg chg="add mod">
          <ac:chgData name="Wood, Keith" userId="83168dcd-5f76-4902-bb11-2711d8c988ce" providerId="ADAL" clId="{216E38BA-D92A-484A-BE1C-2693E0FB2284}" dt="2018-12-02T19:43:36.843" v="930" actId="115"/>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pc:chgData name="Wood, Keith" userId="83168dcd-5f76-4902-bb11-2711d8c988ce" providerId="ADAL" clId="{216E38BA-D92A-484A-BE1C-2693E0FB2284}" dt="2018-11-30T18:41:25.660" v="295"/>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 Id="rId4" Type="http://schemas.openxmlformats.org/officeDocument/2006/relationships/image" Target="../media/image9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 Id="rId4" Type="http://schemas.openxmlformats.org/officeDocument/2006/relationships/image" Target="../media/image9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dirty="0"/>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dirty="0"/>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dirty="0"/>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dirty="0"/>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dirty="0"/>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52D73C4C-F362-4CDF-855C-136CDCED447E}" type="presOf" srcId="{CE18DEFD-80B4-4B9C-A0B0-EF0E9AB65F23}" destId="{DF3B651E-A19C-4590-89AA-3B9C95C1B747}" srcOrd="0" destOrd="0" presId="urn:microsoft.com/office/officeart/2005/8/layout/vList6"/>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21C10D5C-409E-48A8-BCE3-109A59EB9E94}" srcId="{31ABE044-29F6-4F30-801A-31E35CA94FA8}" destId="{D4CD300B-D73C-411D-A39E-3A4CE7EF6EEF}" srcOrd="2" destOrd="0" parTransId="{966F3F92-3E56-4DB4-B354-83090EEDFB21}" sibTransId="{D772DDD4-BFA5-4FDF-A89A-CECB52D47770}"/>
    <dgm:cxn modelId="{37B4606C-E525-46DD-A4A2-7148B0013C38}" srcId="{D4CD300B-D73C-411D-A39E-3A4CE7EF6EEF}" destId="{8BC876D5-8F3E-4B68-8557-868DE33D9E06}" srcOrd="0" destOrd="0" parTransId="{A33CB741-CF0F-4C46-AF92-46B1B6BAF60E}" sibTransId="{2E0B434D-9ABC-412A-AA32-383918FAB4B2}"/>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11212" y="606"/>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02001"/>
        <a:ext cx="9192124" cy="608367"/>
      </dsp:txXfrm>
    </dsp:sp>
    <dsp:sp modelId="{C666B548-539D-48CC-9978-19DFCB85A75A}">
      <dsp:nvSpPr>
        <dsp:cNvPr id="0" name=""/>
        <dsp:cNvSpPr/>
      </dsp:nvSpPr>
      <dsp:spPr>
        <a:xfrm>
          <a:off x="193993" y="62640"/>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t>One-Turn FAQ</a:t>
          </a:r>
          <a:endParaRPr lang="en-US" sz="1300" b="0" kern="1200" dirty="0"/>
        </a:p>
      </dsp:txBody>
      <dsp:txXfrm>
        <a:off x="227534" y="96181"/>
        <a:ext cx="1450137" cy="620007"/>
      </dsp:txXfrm>
    </dsp:sp>
    <dsp:sp modelId="{2D160B43-7538-4F0A-BA8C-C1070175717C}">
      <dsp:nvSpPr>
        <dsp:cNvPr id="0" name=""/>
        <dsp:cNvSpPr/>
      </dsp:nvSpPr>
      <dsp:spPr>
        <a:xfrm>
          <a:off x="1711212" y="880472"/>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981867"/>
        <a:ext cx="9192124" cy="608367"/>
      </dsp:txXfrm>
    </dsp:sp>
    <dsp:sp modelId="{524E2A0A-A2A8-468E-AB1A-EE9E3CF4C53A}">
      <dsp:nvSpPr>
        <dsp:cNvPr id="0" name=""/>
        <dsp:cNvSpPr/>
      </dsp:nvSpPr>
      <dsp:spPr>
        <a:xfrm>
          <a:off x="193993" y="942506"/>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Intelligent Notification</a:t>
          </a:r>
        </a:p>
      </dsp:txBody>
      <dsp:txXfrm>
        <a:off x="227534" y="976047"/>
        <a:ext cx="1450137" cy="620007"/>
      </dsp:txXfrm>
    </dsp:sp>
    <dsp:sp modelId="{16AE5FB5-3084-436C-8B62-C05F0842FF2D}">
      <dsp:nvSpPr>
        <dsp:cNvPr id="0" name=""/>
        <dsp:cNvSpPr/>
      </dsp:nvSpPr>
      <dsp:spPr>
        <a:xfrm>
          <a:off x="1711212" y="1760338"/>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861733"/>
        <a:ext cx="9192124" cy="608367"/>
      </dsp:txXfrm>
    </dsp:sp>
    <dsp:sp modelId="{A8DB239E-D8C2-4D7B-A6F2-4EF3AE7347B1}">
      <dsp:nvSpPr>
        <dsp:cNvPr id="0" name=""/>
        <dsp:cNvSpPr/>
      </dsp:nvSpPr>
      <dsp:spPr>
        <a:xfrm>
          <a:off x="193993" y="1822372"/>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One-Turn Intelligent Response</a:t>
          </a:r>
        </a:p>
      </dsp:txBody>
      <dsp:txXfrm>
        <a:off x="227534" y="1855913"/>
        <a:ext cx="1450137" cy="620007"/>
      </dsp:txXfrm>
    </dsp:sp>
    <dsp:sp modelId="{1CFE1E5C-B442-42A2-B6A7-1AA4336C444E}">
      <dsp:nvSpPr>
        <dsp:cNvPr id="0" name=""/>
        <dsp:cNvSpPr/>
      </dsp:nvSpPr>
      <dsp:spPr>
        <a:xfrm>
          <a:off x="1711212" y="2640204"/>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2741599"/>
        <a:ext cx="9192124" cy="608367"/>
      </dsp:txXfrm>
    </dsp:sp>
    <dsp:sp modelId="{A90D4B81-2203-4A89-B81D-302896296B5F}">
      <dsp:nvSpPr>
        <dsp:cNvPr id="0" name=""/>
        <dsp:cNvSpPr/>
      </dsp:nvSpPr>
      <dsp:spPr>
        <a:xfrm>
          <a:off x="193993" y="2702238"/>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Contextual Guided Assistance</a:t>
          </a:r>
        </a:p>
      </dsp:txBody>
      <dsp:txXfrm>
        <a:off x="227534" y="2735779"/>
        <a:ext cx="1450137" cy="620007"/>
      </dsp:txXfrm>
    </dsp:sp>
    <dsp:sp modelId="{DF3B651E-A19C-4590-89AA-3B9C95C1B747}">
      <dsp:nvSpPr>
        <dsp:cNvPr id="0" name=""/>
        <dsp:cNvSpPr/>
      </dsp:nvSpPr>
      <dsp:spPr>
        <a:xfrm>
          <a:off x="1711212" y="3520070"/>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3621465"/>
        <a:ext cx="9192124" cy="608367"/>
      </dsp:txXfrm>
    </dsp:sp>
    <dsp:sp modelId="{4D6DA23F-1CF3-4467-88C5-D2A194CCF2F6}">
      <dsp:nvSpPr>
        <dsp:cNvPr id="0" name=""/>
        <dsp:cNvSpPr/>
      </dsp:nvSpPr>
      <dsp:spPr>
        <a:xfrm>
          <a:off x="193993" y="3582104"/>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Process Guidance</a:t>
          </a:r>
        </a:p>
      </dsp:txBody>
      <dsp:txXfrm>
        <a:off x="227534" y="3615645"/>
        <a:ext cx="1450137" cy="620007"/>
      </dsp:txXfrm>
    </dsp:sp>
    <dsp:sp modelId="{4D8643C2-14A7-44D1-82B6-DF8B888FAD68}">
      <dsp:nvSpPr>
        <dsp:cNvPr id="0" name=""/>
        <dsp:cNvSpPr/>
      </dsp:nvSpPr>
      <dsp:spPr>
        <a:xfrm>
          <a:off x="1707312" y="4399936"/>
          <a:ext cx="9505591"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07312" y="4501331"/>
        <a:ext cx="9201407" cy="608367"/>
      </dsp:txXfrm>
    </dsp:sp>
    <dsp:sp modelId="{BC61613E-1DF1-45F9-B562-B411CD72FDAA}">
      <dsp:nvSpPr>
        <dsp:cNvPr id="0" name=""/>
        <dsp:cNvSpPr/>
      </dsp:nvSpPr>
      <dsp:spPr>
        <a:xfrm>
          <a:off x="188610" y="4461970"/>
          <a:ext cx="1518702"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Conversational Task Completion</a:t>
          </a:r>
        </a:p>
      </dsp:txBody>
      <dsp:txXfrm>
        <a:off x="222151" y="4495511"/>
        <a:ext cx="1451620" cy="62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2.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15</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ABA0A-2708-42AE-B5CD-168F75AEDD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97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8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LUIS with an emphasis on schema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Design Domains and Intents</a:t>
            </a:r>
          </a:p>
          <a:p>
            <a:r>
              <a:rPr lang="en-US" sz="1200" b="0" kern="1200" dirty="0">
                <a:solidFill>
                  <a:schemeClr val="tx1"/>
                </a:solidFill>
                <a:effectLst/>
                <a:latin typeface="+mn-lt"/>
                <a:ea typeface="+mn-ea"/>
                <a:cs typeface="+mn-cs"/>
              </a:rPr>
              <a:t>2. Designing Entities</a:t>
            </a:r>
          </a:p>
          <a:p>
            <a:r>
              <a:rPr lang="en-US" sz="1200" b="0" kern="1200" dirty="0">
                <a:solidFill>
                  <a:schemeClr val="tx1"/>
                </a:solidFill>
                <a:effectLst/>
                <a:latin typeface="+mn-lt"/>
                <a:ea typeface="+mn-ea"/>
                <a:cs typeface="+mn-cs"/>
              </a:rPr>
              <a:t>3. Managing Utterances</a:t>
            </a:r>
          </a:p>
          <a:p>
            <a:r>
              <a:rPr lang="en-US" sz="1200" b="0" kern="1200" dirty="0">
                <a:solidFill>
                  <a:schemeClr val="tx1"/>
                </a:solidFill>
                <a:effectLst/>
                <a:latin typeface="+mn-lt"/>
                <a:ea typeface="+mn-ea"/>
                <a:cs typeface="+mn-cs"/>
              </a:rPr>
              <a:t>4. 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834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945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more detailed discovery of the business intents, you can augment the high level bot roadmap with greater detail to include the LUIS intents.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096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12/2/18 3:08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398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829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40</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629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12/3/18 7:17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65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386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Background</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Situation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Solution Vision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(first application to use TDA’s new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dirty="0" err="1">
                <a:solidFill>
                  <a:schemeClr val="tx1"/>
                </a:solidFill>
                <a:effectLst/>
                <a:latin typeface="+mn-lt"/>
                <a:ea typeface="+mn-ea"/>
                <a:cs typeface="+mn-cs"/>
              </a:rPr>
              <a:t>quizes</a:t>
            </a:r>
            <a:r>
              <a:rPr lang="en-US" sz="1200" kern="1200" dirty="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dirty="0" err="1">
                <a:solidFill>
                  <a:schemeClr val="tx1"/>
                </a:solidFill>
                <a:effectLst/>
                <a:latin typeface="+mn-lt"/>
                <a:ea typeface="+mn-ea"/>
                <a:cs typeface="+mn-cs"/>
              </a:rPr>
              <a:t>LifeFolio</a:t>
            </a:r>
            <a:r>
              <a:rPr lang="en-US" sz="1200" kern="1200" dirty="0">
                <a:solidFill>
                  <a:schemeClr val="tx1"/>
                </a:solidFill>
                <a:effectLst/>
                <a:latin typeface="+mn-lt"/>
                <a:ea typeface="+mn-ea"/>
                <a:cs typeface="+mn-cs"/>
              </a:rPr>
              <a:t> for social financial content,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chat bot runs on an Azure App Service connected to Cosmos DB for bot state,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for caching/inter process locking, Blob Storage for dynamically rendered content storage, Application Insights for detailed telemetry tracking, LUIS for Natural Language Understanding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for cross-channel, rich FAQ. LUIS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dirty="0" err="1">
                <a:solidFill>
                  <a:schemeClr val="tx1"/>
                </a:solidFill>
                <a:effectLst/>
                <a:latin typeface="+mn-lt"/>
                <a:ea typeface="+mn-ea"/>
                <a:cs typeface="+mn-cs"/>
              </a:rPr>
              <a:t>BotBuilder</a:t>
            </a:r>
            <a:r>
              <a:rPr lang="en-US" sz="1200" kern="1200" dirty="0">
                <a:solidFill>
                  <a:schemeClr val="tx1"/>
                </a:solidFill>
                <a:effectLst/>
                <a:latin typeface="+mn-lt"/>
                <a:ea typeface="+mn-ea"/>
                <a:cs typeface="+mn-cs"/>
              </a:rPr>
              <a:t> Tools that allow LUIS model management using .</a:t>
            </a:r>
            <a:r>
              <a:rPr lang="en-US" sz="1200" kern="1200" dirty="0" err="1">
                <a:solidFill>
                  <a:schemeClr val="tx1"/>
                </a:solidFill>
                <a:effectLst/>
                <a:latin typeface="+mn-lt"/>
                <a:ea typeface="+mn-ea"/>
                <a:cs typeface="+mn-cs"/>
              </a:rPr>
              <a:t>lu</a:t>
            </a:r>
            <a:r>
              <a:rPr lang="en-US" sz="1200" kern="1200" dirty="0">
                <a:solidFill>
                  <a:schemeClr val="tx1"/>
                </a:solidFill>
                <a:effectLst/>
                <a:latin typeface="+mn-lt"/>
                <a:ea typeface="+mn-ea"/>
                <a:cs typeface="+mn-cs"/>
              </a:rPr>
              <a:t> files in git for easy diff tracking and version management.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8</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48C808-824F-4EDD-A7F9-FA57ED147ABF}"/>
              </a:ext>
            </a:extLst>
          </p:cNvPr>
          <p:cNvGrpSpPr/>
          <p:nvPr userDrawn="1"/>
        </p:nvGrpSpPr>
        <p:grpSpPr>
          <a:xfrm>
            <a:off x="-9893" y="-1"/>
            <a:ext cx="12201889" cy="6858001"/>
            <a:chOff x="-10091" y="-1"/>
            <a:chExt cx="12446562" cy="6994526"/>
          </a:xfrm>
        </p:grpSpPr>
        <p:pic>
          <p:nvPicPr>
            <p:cNvPr id="9" name="Picture 8">
              <a:extLst>
                <a:ext uri="{FF2B5EF4-FFF2-40B4-BE49-F238E27FC236}">
                  <a16:creationId xmlns:a16="http://schemas.microsoft.com/office/drawing/2014/main" id="{989B9989-549C-424A-938F-E5635DBF223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a:extLst>
                <a:ext uri="{FF2B5EF4-FFF2-40B4-BE49-F238E27FC236}">
                  <a16:creationId xmlns:a16="http://schemas.microsoft.com/office/drawing/2014/main" id="{E778E590-843A-46B3-B31F-19148EE64349}"/>
                </a:ext>
              </a:extLst>
            </p:cNvPr>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p:cNvSpPr/>
          <p:nvPr userDrawn="1"/>
        </p:nvSpPr>
        <p:spPr>
          <a:xfrm>
            <a:off x="466725" y="266700"/>
            <a:ext cx="6267450" cy="2933700"/>
          </a:xfrm>
          <a:prstGeom prst="rect">
            <a:avLst/>
          </a:prstGeom>
          <a:solidFill>
            <a:srgbClr val="0B7D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7C9C151F-A24E-4C37-9BF9-242EEAC97392}"/>
              </a:ext>
            </a:extLst>
          </p:cNvPr>
          <p:cNvGrpSpPr>
            <a:grpSpLocks noChangeAspect="1"/>
          </p:cNvGrpSpPr>
          <p:nvPr userDrawn="1"/>
        </p:nvGrpSpPr>
        <p:grpSpPr bwMode="black">
          <a:xfrm>
            <a:off x="705182" y="485760"/>
            <a:ext cx="1419662" cy="304828"/>
            <a:chOff x="457200" y="1643393"/>
            <a:chExt cx="4492753" cy="964540"/>
          </a:xfrm>
        </p:grpSpPr>
        <p:pic>
          <p:nvPicPr>
            <p:cNvPr id="6" name="Picture 5">
              <a:extLst>
                <a:ext uri="{FF2B5EF4-FFF2-40B4-BE49-F238E27FC236}">
                  <a16:creationId xmlns:a16="http://schemas.microsoft.com/office/drawing/2014/main" id="{1B0384F9-D910-4718-A165-E4D2F17723C7}"/>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957B515C-B12E-4972-97E1-962A708382DA}"/>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TextBox 1">
            <a:extLst>
              <a:ext uri="{FF2B5EF4-FFF2-40B4-BE49-F238E27FC236}">
                <a16:creationId xmlns:a16="http://schemas.microsoft.com/office/drawing/2014/main" id="{3865E86F-057E-437E-8DD9-3BC011C63288}"/>
              </a:ext>
            </a:extLst>
          </p:cNvPr>
          <p:cNvSpPr txBox="1"/>
          <p:nvPr userDrawn="1"/>
        </p:nvSpPr>
        <p:spPr>
          <a:xfrm>
            <a:off x="705181" y="890786"/>
            <a:ext cx="6028993" cy="830997"/>
          </a:xfrm>
          <a:prstGeom prst="rect">
            <a:avLst/>
          </a:prstGeom>
          <a:noFill/>
        </p:spPr>
        <p:txBody>
          <a:bodyPr wrap="square" rtlCol="0">
            <a:spAutoFit/>
          </a:bodyPr>
          <a:lstStyle/>
          <a:p>
            <a:r>
              <a:rPr lang="en-US" sz="4800">
                <a:latin typeface="Segoe UI Semibold" panose="020B0702040204020203" pitchFamily="34" charset="0"/>
                <a:cs typeface="Segoe UI Semibold" panose="020B0702040204020203" pitchFamily="34" charset="0"/>
              </a:rPr>
              <a:t>Bot in a </a:t>
            </a:r>
            <a:r>
              <a:rPr lang="en-US" sz="4800" b="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Day</a:t>
            </a:r>
          </a:p>
        </p:txBody>
      </p:sp>
      <p:pic>
        <p:nvPicPr>
          <p:cNvPr id="19" name="Picture 18">
            <a:extLst>
              <a:ext uri="{FF2B5EF4-FFF2-40B4-BE49-F238E27FC236}">
                <a16:creationId xmlns:a16="http://schemas.microsoft.com/office/drawing/2014/main" id="{B67739F8-4725-43F3-BC23-D93F53B229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22335" y="407431"/>
            <a:ext cx="2438400" cy="451821"/>
          </a:xfrm>
          <a:prstGeom prst="rect">
            <a:avLst/>
          </a:prstGeom>
        </p:spPr>
      </p:pic>
    </p:spTree>
    <p:extLst>
      <p:ext uri="{BB962C8B-B14F-4D97-AF65-F5344CB8AC3E}">
        <p14:creationId xmlns:p14="http://schemas.microsoft.com/office/powerpoint/2010/main" val="5053775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02/12/2018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5" Type="http://schemas.openxmlformats.org/officeDocument/2006/relationships/slideLayout" Target="../slideLayouts/slideLayout160.xml"/><Relationship Id="rId10" Type="http://schemas.openxmlformats.org/officeDocument/2006/relationships/image" Target="../media/image32.png"/><Relationship Id="rId4" Type="http://schemas.openxmlformats.org/officeDocument/2006/relationships/slideLayout" Target="../slideLayouts/slideLayout159.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21" Type="http://schemas.openxmlformats.org/officeDocument/2006/relationships/image" Target="../media/image12.emf"/><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theme" Target="../theme/theme1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image" Target="../media/image39.emf"/><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theme" Target="../theme/theme12.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34" Type="http://schemas.openxmlformats.org/officeDocument/2006/relationships/slideLayout" Target="../slideLayouts/slideLayout23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image" Target="../media/image47.png"/><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theme" Target="../theme/theme13.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8" Type="http://schemas.openxmlformats.org/officeDocument/2006/relationships/slideLayout" Target="../slideLayouts/slideLayout213.xml"/><Relationship Id="rId3"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3.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image" Target="../media/image12.emf"/><Relationship Id="rId3" Type="http://schemas.openxmlformats.org/officeDocument/2006/relationships/slideLayout" Target="../slideLayouts/slideLayout247.xml"/><Relationship Id="rId21" Type="http://schemas.openxmlformats.org/officeDocument/2006/relationships/slideLayout" Target="../slideLayouts/slideLayout265.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theme" Target="../theme/theme15.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4.png"/><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4.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image" Target="../media/image19.png"/><Relationship Id="rId5" Type="http://schemas.openxmlformats.org/officeDocument/2006/relationships/slideLayout" Target="../slideLayouts/slideLayout83.xml"/><Relationship Id="rId10" Type="http://schemas.openxmlformats.org/officeDocument/2006/relationships/image" Target="../media/image18.png"/><Relationship Id="rId4" Type="http://schemas.openxmlformats.org/officeDocument/2006/relationships/slideLayout" Target="../slideLayouts/slideLayout8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2.emf"/><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8.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theme" Target="../theme/theme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5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12/2/18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12/2/18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portal.azure.com/" TargetMode="External"/><Relationship Id="rId5" Type="http://schemas.openxmlformats.org/officeDocument/2006/relationships/hyperlink" Target="https://github.com/kwood-insight/LearnAI-Bootcamp" TargetMode="External"/><Relationship Id="rId4" Type="http://schemas.openxmlformats.org/officeDocument/2006/relationships/hyperlink" Target="http://aka.ms/guesteventcode"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0.png"/><Relationship Id="rId3" Type="http://schemas.openxmlformats.org/officeDocument/2006/relationships/notesSlide" Target="../notesSlides/notesSlide10.xml"/><Relationship Id="rId7" Type="http://schemas.openxmlformats.org/officeDocument/2006/relationships/image" Target="../media/image77.png"/><Relationship Id="rId12" Type="http://schemas.microsoft.com/office/2007/relationships/hdphoto" Target="../media/hdphoto4.wdp"/><Relationship Id="rId2" Type="http://schemas.openxmlformats.org/officeDocument/2006/relationships/slideLayout" Target="../slideLayouts/slideLayout242.xml"/><Relationship Id="rId16" Type="http://schemas.microsoft.com/office/2007/relationships/hdphoto" Target="../media/hdphoto6.wdp"/><Relationship Id="rId1" Type="http://schemas.openxmlformats.org/officeDocument/2006/relationships/tags" Target="../tags/tag2.xml"/><Relationship Id="rId6" Type="http://schemas.microsoft.com/office/2007/relationships/hdphoto" Target="../media/hdphoto1.wdp"/><Relationship Id="rId11" Type="http://schemas.openxmlformats.org/officeDocument/2006/relationships/image" Target="../media/image79.png"/><Relationship Id="rId5" Type="http://schemas.openxmlformats.org/officeDocument/2006/relationships/image" Target="../media/image76.png"/><Relationship Id="rId15" Type="http://schemas.openxmlformats.org/officeDocument/2006/relationships/image" Target="../media/image81.png"/><Relationship Id="rId10" Type="http://schemas.microsoft.com/office/2007/relationships/hdphoto" Target="../media/hdphoto3.wdp"/><Relationship Id="rId4" Type="http://schemas.openxmlformats.org/officeDocument/2006/relationships/image" Target="../media/image75.jpg"/><Relationship Id="rId9" Type="http://schemas.openxmlformats.org/officeDocument/2006/relationships/image" Target="../media/image78.png"/><Relationship Id="rId1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1.xml"/><Relationship Id="rId1" Type="http://schemas.openxmlformats.org/officeDocument/2006/relationships/slideLayout" Target="../slideLayouts/slideLayout223.xml"/><Relationship Id="rId5" Type="http://schemas.openxmlformats.org/officeDocument/2006/relationships/image" Target="../media/image84.png"/><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2.xml"/><Relationship Id="rId1" Type="http://schemas.openxmlformats.org/officeDocument/2006/relationships/slideLayout" Target="../slideLayouts/slideLayout223.xml"/><Relationship Id="rId5" Type="http://schemas.openxmlformats.org/officeDocument/2006/relationships/image" Target="../media/image84.png"/><Relationship Id="rId4" Type="http://schemas.openxmlformats.org/officeDocument/2006/relationships/image" Target="../media/image83.png"/></Relationships>
</file>

<file path=ppt/slides/_rels/slide1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3.xml"/><Relationship Id="rId1" Type="http://schemas.openxmlformats.org/officeDocument/2006/relationships/slideLayout" Target="../slideLayouts/slideLayout223.xml"/><Relationship Id="rId5" Type="http://schemas.openxmlformats.org/officeDocument/2006/relationships/image" Target="../media/image84.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4.xml"/><Relationship Id="rId1" Type="http://schemas.openxmlformats.org/officeDocument/2006/relationships/slideLayout" Target="../slideLayouts/slideLayout223.xml"/><Relationship Id="rId5" Type="http://schemas.openxmlformats.org/officeDocument/2006/relationships/image" Target="../media/image84.png"/><Relationship Id="rId4" Type="http://schemas.openxmlformats.org/officeDocument/2006/relationships/image" Target="../media/image83.png"/></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64.xml"/><Relationship Id="rId5" Type="http://schemas.openxmlformats.org/officeDocument/2006/relationships/image" Target="../media/image87.png"/><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22.xml"/><Relationship Id="rId5" Type="http://schemas.openxmlformats.org/officeDocument/2006/relationships/image" Target="../media/image90.png"/><Relationship Id="rId4"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9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0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10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3.xml"/><Relationship Id="rId1" Type="http://schemas.openxmlformats.org/officeDocument/2006/relationships/slideLayout" Target="../slideLayouts/slideLayout84.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10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2.xml"/><Relationship Id="rId1" Type="http://schemas.openxmlformats.org/officeDocument/2006/relationships/slideLayout" Target="../slideLayouts/slideLayout1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6.xml"/><Relationship Id="rId1" Type="http://schemas.openxmlformats.org/officeDocument/2006/relationships/slideLayout" Target="../slideLayouts/slideLayout10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38.xml"/><Relationship Id="rId1" Type="http://schemas.openxmlformats.org/officeDocument/2006/relationships/slideLayout" Target="../slideLayouts/slideLayout181.xml"/><Relationship Id="rId4" Type="http://schemas.openxmlformats.org/officeDocument/2006/relationships/hyperlink" Target="https://github.com/Azure/LearnAI-Airlif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1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6.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2.xml"/><Relationship Id="rId1" Type="http://schemas.openxmlformats.org/officeDocument/2006/relationships/slideLayout" Target="../slideLayouts/slideLayout181.xml"/><Relationship Id="rId4" Type="http://schemas.openxmlformats.org/officeDocument/2006/relationships/hyperlink" Target="https://github.com/Azure/LearnAI-Airlif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5.xml"/><Relationship Id="rId1" Type="http://schemas.openxmlformats.org/officeDocument/2006/relationships/slideLayout" Target="../slideLayouts/slideLayout9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05.xml"/><Relationship Id="rId6" Type="http://schemas.openxmlformats.org/officeDocument/2006/relationships/image" Target="../media/image99.jpg"/><Relationship Id="rId5" Type="http://schemas.openxmlformats.org/officeDocument/2006/relationships/image" Target="../media/image98.jp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10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5.xml"/><Relationship Id="rId7" Type="http://schemas.openxmlformats.org/officeDocument/2006/relationships/hyperlink" Target="https://aka.ms/mldeeplearning" TargetMode="External"/><Relationship Id="rId12" Type="http://schemas.openxmlformats.org/officeDocument/2006/relationships/hyperlink" Target="https://channel9.msdn.com/Shows/AI-Show" TargetMode="External"/><Relationship Id="rId2" Type="http://schemas.openxmlformats.org/officeDocument/2006/relationships/slideLayout" Target="../slideLayouts/slideLayout64.xml"/><Relationship Id="rId1" Type="http://schemas.openxmlformats.org/officeDocument/2006/relationships/tags" Target="../tags/tag1.xml"/><Relationship Id="rId6" Type="http://schemas.openxmlformats.org/officeDocument/2006/relationships/hyperlink" Target="https://azure.com/bots" TargetMode="External"/><Relationship Id="rId11" Type="http://schemas.openxmlformats.org/officeDocument/2006/relationships/hyperlink" Target="https://aischool.microsoft.com/" TargetMode="External"/><Relationship Id="rId5" Type="http://schemas.openxmlformats.org/officeDocument/2006/relationships/hyperlink" Target="https://azure.com/cognitive" TargetMode="External"/><Relationship Id="rId10" Type="http://schemas.openxmlformats.org/officeDocument/2006/relationships/hyperlink" Target="https://aka.ms/botquickstart" TargetMode="External"/><Relationship Id="rId4" Type="http://schemas.openxmlformats.org/officeDocument/2006/relationships/image" Target="../media/image58.tiff"/><Relationship Id="rId9" Type="http://schemas.openxmlformats.org/officeDocument/2006/relationships/hyperlink" Target="https://aka.ms/csdoc"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110.xml"/><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6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9.png"/><Relationship Id="rId4"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1.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160.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52.xml"/><Relationship Id="rId1" Type="http://schemas.openxmlformats.org/officeDocument/2006/relationships/slideLayout" Target="../slideLayouts/slideLayout198.xml"/><Relationship Id="rId4" Type="http://schemas.openxmlformats.org/officeDocument/2006/relationships/hyperlink" Target="https://github.com/Azure/LearnAI-Airlift"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53.xml"/><Relationship Id="rId1" Type="http://schemas.openxmlformats.org/officeDocument/2006/relationships/slideLayout" Target="../slideLayouts/slideLayout198.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64.xml"/><Relationship Id="rId7" Type="http://schemas.openxmlformats.org/officeDocument/2006/relationships/image" Target="../media/image61.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emf"/><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notesSlide" Target="../notesSlides/notesSlide6.xml"/><Relationship Id="rId9" Type="http://schemas.openxmlformats.org/officeDocument/2006/relationships/image" Target="../media/image63.png"/></Relationships>
</file>

<file path=ppt/slides/_rels/slide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7.xml"/><Relationship Id="rId1" Type="http://schemas.openxmlformats.org/officeDocument/2006/relationships/slideLayout" Target="../slideLayouts/slideLayout71.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662664"/>
            <a:ext cx="11728224" cy="470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WIFI Connection 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msevent553yg</a:t>
            </a: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indent="-174625" defTabSz="896386">
              <a:buFont typeface="Arial" panose="020B0604020202020204" pitchFamily="34" charset="0"/>
              <a:buChar char="•"/>
              <a:defRPr/>
            </a:pP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Install Visual Studio 2017</a:t>
            </a:r>
            <a:endParaRPr lang="en-US" sz="2000"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000" b="1" dirty="0">
                <a:solidFill>
                  <a:prstClr val="black"/>
                </a:solidFill>
                <a:latin typeface="Segoe UI" panose="020B0502040204020203" pitchFamily="34" charset="0"/>
                <a:cs typeface="Segoe UI" panose="020B0502040204020203" pitchFamily="34" charset="0"/>
              </a:rPr>
              <a:t>from </a:t>
            </a:r>
            <a:r>
              <a:rPr lang="en-US" sz="2000" b="1" dirty="0">
                <a:solidFill>
                  <a:prstClr val="black"/>
                </a:solidFill>
                <a:latin typeface="Segoe UI" panose="020B0502040204020203" pitchFamily="34" charset="0"/>
                <a:cs typeface="Segoe UI" panose="020B0502040204020203" pitchFamily="34" charset="0"/>
                <a:hlinkClick r:id="rId5"/>
              </a:rPr>
              <a:t>https://github.com/kwood-insight/LearnAI-Bootcamp</a:t>
            </a: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lang="en-US" sz="2000" b="1" dirty="0">
                <a:solidFill>
                  <a:prstClr val="black"/>
                </a:solidFill>
                <a:latin typeface="Segoe UI" panose="020B0502040204020203" pitchFamily="34" charset="0"/>
                <a:cs typeface="Segoe UI" panose="020B0502040204020203" pitchFamily="34" charset="0"/>
              </a:rPr>
              <a:t>Gain access to Azure. </a:t>
            </a:r>
            <a:r>
              <a:rPr lang="en-US" sz="2000" dirty="0">
                <a:solidFill>
                  <a:prstClr val="black"/>
                </a:solidFill>
                <a:latin typeface="Segoe UI" panose="020B0502040204020203" pitchFamily="34" charset="0"/>
                <a:cs typeface="Segoe UI" panose="020B0502040204020203" pitchFamily="34" charset="0"/>
              </a:rPr>
              <a:t>Get an account from Keith (presenter) if needed. If using one of ours, the piece of paper contains the username and password. To log in, go to </a:t>
            </a:r>
            <a:r>
              <a:rPr lang="en-US" sz="2000" dirty="0">
                <a:solidFill>
                  <a:prstClr val="black"/>
                </a:solidFill>
                <a:latin typeface="Segoe UI" panose="020B0502040204020203" pitchFamily="34" charset="0"/>
                <a:cs typeface="Segoe UI" panose="020B0502040204020203" pitchFamily="34" charset="0"/>
                <a:hlinkClick r:id="rId6"/>
              </a:rPr>
              <a:t>https://portal.azure.com/</a:t>
            </a:r>
            <a:r>
              <a:rPr lang="en-US" sz="2000" dirty="0">
                <a:solidFill>
                  <a:prstClr val="black"/>
                </a:solidFill>
                <a:latin typeface="Segoe UI" panose="020B0502040204020203" pitchFamily="34" charset="0"/>
                <a:cs typeface="Segoe UI" panose="020B0502040204020203" pitchFamily="34" charset="0"/>
              </a:rPr>
              <a:t>. The username will be the first column of your sheet of paper,</a:t>
            </a:r>
            <a:r>
              <a:rPr lang="en-US" sz="2000" b="1" dirty="0">
                <a:solidFill>
                  <a:prstClr val="black"/>
                </a:solidFill>
                <a:latin typeface="Segoe UI" panose="020B0502040204020203" pitchFamily="34" charset="0"/>
                <a:cs typeface="Segoe UI" panose="020B0502040204020203" pitchFamily="34" charset="0"/>
              </a:rPr>
              <a:t> plus @</a:t>
            </a:r>
            <a:r>
              <a:rPr lang="en-US" sz="2000" b="1" dirty="0" err="1">
                <a:solidFill>
                  <a:prstClr val="black"/>
                </a:solidFill>
                <a:latin typeface="Segoe UI" panose="020B0502040204020203" pitchFamily="34" charset="0"/>
                <a:cs typeface="Segoe UI" panose="020B0502040204020203" pitchFamily="34" charset="0"/>
              </a:rPr>
              <a:t>CSGTraining.onmicrosoft.com</a:t>
            </a:r>
            <a:r>
              <a:rPr lang="en-US" sz="2000" b="1" dirty="0">
                <a:solidFill>
                  <a:prstClr val="black"/>
                </a:solidFill>
                <a:latin typeface="Segoe UI" panose="020B0502040204020203" pitchFamily="34" charset="0"/>
                <a:cs typeface="Segoe UI" panose="020B0502040204020203" pitchFamily="34" charset="0"/>
              </a:rPr>
              <a:t>. </a:t>
            </a:r>
          </a:p>
          <a:p>
            <a:pPr marL="174625" lvl="0" indent="-174625" defTabSz="896386">
              <a:buFont typeface="Arial" panose="020B0604020202020204" pitchFamily="34" charset="0"/>
              <a:buChar char="•"/>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58EE04AE-EB9F-445D-BD52-D2DFDBE88789}"/>
              </a:ext>
            </a:extLst>
          </p:cNvPr>
          <p:cNvSpPr txBox="1">
            <a:spLocks/>
          </p:cNvSpPr>
          <p:nvPr/>
        </p:nvSpPr>
        <p:spPr>
          <a:xfrm>
            <a:off x="857574" y="1733550"/>
            <a:ext cx="2192338"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rPr>
              <a:t>Keith Wood</a:t>
            </a:r>
          </a:p>
        </p:txBody>
      </p:sp>
      <p:sp>
        <p:nvSpPr>
          <p:cNvPr id="3" name="Text Placeholder 15">
            <a:extLst>
              <a:ext uri="{FF2B5EF4-FFF2-40B4-BE49-F238E27FC236}">
                <a16:creationId xmlns:a16="http://schemas.microsoft.com/office/drawing/2014/main" id="{E7894713-914A-4654-9685-870015EFF691}"/>
              </a:ext>
            </a:extLst>
          </p:cNvPr>
          <p:cNvSpPr txBox="1">
            <a:spLocks/>
          </p:cNvSpPr>
          <p:nvPr/>
        </p:nvSpPr>
        <p:spPr>
          <a:xfrm>
            <a:off x="863817" y="2154237"/>
            <a:ext cx="5805340"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rPr>
              <a:t>National Cloud Solution Manager</a:t>
            </a:r>
          </a:p>
        </p:txBody>
      </p:sp>
      <p:sp>
        <p:nvSpPr>
          <p:cNvPr id="4" name="Text Placeholder 15">
            <a:extLst>
              <a:ext uri="{FF2B5EF4-FFF2-40B4-BE49-F238E27FC236}">
                <a16:creationId xmlns:a16="http://schemas.microsoft.com/office/drawing/2014/main" id="{22FD959F-AF77-471F-8EA5-811A4DDDDD4C}"/>
              </a:ext>
            </a:extLst>
          </p:cNvPr>
          <p:cNvSpPr txBox="1">
            <a:spLocks/>
          </p:cNvSpPr>
          <p:nvPr/>
        </p:nvSpPr>
        <p:spPr>
          <a:xfrm>
            <a:off x="857573" y="2586691"/>
            <a:ext cx="5881157"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rPr>
              <a:t>Insight - Digital Innovation</a:t>
            </a:r>
          </a:p>
        </p:txBody>
      </p:sp>
    </p:spTree>
    <p:extLst>
      <p:ext uri="{BB962C8B-B14F-4D97-AF65-F5344CB8AC3E}">
        <p14:creationId xmlns:p14="http://schemas.microsoft.com/office/powerpoint/2010/main" val="222134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Tree>
    <p:extLst>
      <p:ext uri="{BB962C8B-B14F-4D97-AF65-F5344CB8AC3E}">
        <p14:creationId xmlns:p14="http://schemas.microsoft.com/office/powerpoint/2010/main" val="28470447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the end of this session, you should be better able to…</a:t>
            </a:r>
            <a:b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0885507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756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17476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5604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454390"/>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1611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Refund</a:t>
            </a: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0116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01169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301438"/>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4489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Agenda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558466"/>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1735435"/>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174763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2409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2644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2600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3254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459730"/>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2386707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10"/>
          </p:nvPr>
        </p:nvSpPr>
        <p:spPr>
          <a:xfrm>
            <a:off x="480000" y="1447654"/>
            <a:ext cx="11619252" cy="4723007"/>
          </a:xfrm>
        </p:spPr>
        <p:txBody>
          <a:bodyPr/>
          <a:lstStyle/>
          <a:p>
            <a:r>
              <a:rPr lang="en-US" sz="2800" dirty="0"/>
              <a:t>8:30-9:15: </a:t>
            </a:r>
            <a:r>
              <a:rPr lang="en-US" sz="2800" dirty="0">
                <a:hlinkClick r:id="rId3">
                  <a:extLst>
                    <a:ext uri="{A12FA001-AC4F-418D-AE19-62706E023703}">
                      <ahyp:hlinkClr xmlns:ahyp="http://schemas.microsoft.com/office/drawing/2018/hyperlinkcolor" val="tx"/>
                    </a:ext>
                  </a:extLst>
                </a:hlinkClick>
              </a:rPr>
              <a:t>Setup</a:t>
            </a:r>
            <a:endParaRPr lang="en-US" sz="2800" dirty="0"/>
          </a:p>
          <a:p>
            <a:r>
              <a:rPr lang="en-US" sz="2800" dirty="0"/>
              <a:t>9:15-9:45: Introduction to AI and Intelligent Bots</a:t>
            </a:r>
          </a:p>
          <a:p>
            <a:r>
              <a:rPr lang="en-US" sz="2800" dirty="0"/>
              <a:t>9:45-11: </a:t>
            </a:r>
            <a:r>
              <a:rPr lang="en-US" sz="28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800" b="1" u="sng" dirty="0"/>
          </a:p>
          <a:p>
            <a:r>
              <a:rPr lang="en-US" sz="2800" dirty="0"/>
              <a:t>11-11:15: Break</a:t>
            </a:r>
          </a:p>
          <a:p>
            <a:r>
              <a:rPr lang="en-US" sz="2800" dirty="0"/>
              <a:t>11:15-12: </a:t>
            </a:r>
            <a:r>
              <a:rPr lang="en-US" sz="2800" b="1" u="sng" dirty="0">
                <a:hlinkClick r:id="rId5">
                  <a:extLst>
                    <a:ext uri="{A12FA001-AC4F-418D-AE19-62706E023703}">
                      <ahyp:hlinkClr xmlns:ahyp="http://schemas.microsoft.com/office/drawing/2018/hyperlinkcolor" val="tx"/>
                    </a:ext>
                  </a:extLst>
                </a:hlinkClick>
              </a:rPr>
              <a:t>Lab 2: </a:t>
            </a:r>
            <a:r>
              <a:rPr lang="en-US" sz="2800" b="1" u="sng" dirty="0"/>
              <a:t>Azure Search</a:t>
            </a:r>
          </a:p>
          <a:p>
            <a:r>
              <a:rPr lang="en-US" sz="2800" dirty="0"/>
              <a:t>12-1: Lunch</a:t>
            </a:r>
          </a:p>
          <a:p>
            <a:r>
              <a:rPr lang="en-US" sz="2800" dirty="0"/>
              <a:t>1-3: </a:t>
            </a:r>
            <a:r>
              <a:rPr lang="en-US" sz="2800" b="1" u="sng" dirty="0"/>
              <a:t>Lab 3: Building Intelligent Bots</a:t>
            </a:r>
          </a:p>
          <a:p>
            <a:r>
              <a:rPr lang="en-US" sz="2800" dirty="0"/>
              <a:t>3-4: </a:t>
            </a:r>
            <a:r>
              <a:rPr lang="en-US" sz="2800" b="1" u="sng" dirty="0"/>
              <a:t>Lab 4: Bing Search</a:t>
            </a:r>
          </a:p>
          <a:p>
            <a:r>
              <a:rPr lang="en-US" sz="2800" dirty="0"/>
              <a:t>4-5: Q&amp;A</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infotmation</a:t>
            </a:r>
          </a:p>
        </p:txBody>
      </p:sp>
    </p:spTree>
    <p:extLst>
      <p:ext uri="{BB962C8B-B14F-4D97-AF65-F5344CB8AC3E}">
        <p14:creationId xmlns:p14="http://schemas.microsoft.com/office/powerpoint/2010/main" val="3042238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Review endpoint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Label identified utterances, train, and publish back to LUIS.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For remaining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Download the endpoint logs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Parse to JSON and review the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Consider adding new utterences for those identified</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016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Spread the load to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Parent app provides categories. Child app subcategories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F62BEE61-C8C5-A647-A131-F0AEEB55E61F}"/>
              </a:ext>
            </a:extLst>
          </p:cNvPr>
          <p:cNvSpPr/>
          <p:nvPr/>
        </p:nvSpPr>
        <p:spPr>
          <a:xfrm>
            <a:off x="5394301" y="3244334"/>
            <a:ext cx="2675028" cy="369332"/>
          </a:xfrm>
          <a:prstGeom prst="rect">
            <a:avLst/>
          </a:prstGeom>
        </p:spPr>
        <p:txBody>
          <a:bodyPr wrap="none">
            <a:spAutoFit/>
          </a:bodyPr>
          <a:lstStyle/>
          <a:p>
            <a:r>
              <a:rPr lang="en-US" dirty="0"/>
              <a:t>Azure Search Azure Search</a:t>
            </a:r>
          </a:p>
        </p:txBody>
      </p:sp>
    </p:spTree>
    <p:extLst>
      <p:ext uri="{BB962C8B-B14F-4D97-AF65-F5344CB8AC3E}">
        <p14:creationId xmlns:p14="http://schemas.microsoft.com/office/powerpoint/2010/main" val="723746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9:45-10:45AM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hlinkClick r:id="rId6"/>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azure.com/bots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7"/>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7"/>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9"/>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9"/>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1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hlinkClick r:id="rId11"/>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1"/>
              </a:rPr>
              <a:t>aischool.microsoft.com/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12"/>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4420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 name="Picture 9"/>
          <p:cNvPicPr>
            <a:picLocks noChangeAspect="1"/>
          </p:cNvPicPr>
          <p:nvPr/>
        </p:nvPicPr>
        <p:blipFill>
          <a:blip r:embed="rId3"/>
          <a:stretch>
            <a:fillRect/>
          </a:stretch>
        </p:blipFill>
        <p:spPr>
          <a:xfrm>
            <a:off x="7336288" y="1589086"/>
            <a:ext cx="3539341" cy="4802878"/>
          </a:xfrm>
          <a:prstGeom prst="rect">
            <a:avLst/>
          </a:prstGeom>
          <a:ln w="63500">
            <a:solidFill>
              <a:srgbClr val="D7D7D7"/>
            </a:solidFill>
          </a:ln>
        </p:spPr>
      </p:pic>
      <p:pic>
        <p:nvPicPr>
          <p:cNvPr id="17" name="Picture 16"/>
          <p:cNvPicPr>
            <a:picLocks noChangeAspect="1"/>
          </p:cNvPicPr>
          <p:nvPr/>
        </p:nvPicPr>
        <p:blipFill>
          <a:blip r:embed="rId4"/>
          <a:stretch>
            <a:fillRect/>
          </a:stretch>
        </p:blipFill>
        <p:spPr>
          <a:xfrm>
            <a:off x="1637614" y="1589086"/>
            <a:ext cx="3544640" cy="4802878"/>
          </a:xfrm>
          <a:prstGeom prst="rect">
            <a:avLst/>
          </a:prstGeom>
          <a:ln w="60325">
            <a:solidFill>
              <a:srgbClr val="D7D7D7"/>
            </a:solidFill>
          </a:ln>
        </p:spPr>
      </p:pic>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mechanisms</a:t>
            </a:r>
            <a:endParaRPr kumimoji="0" lang="en-US" sz="4613" b="0" i="0" u="none" strike="noStrike" kern="1200" cap="none" spc="-99"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8228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7882787" cy="5244513"/>
          </a:xfrm>
        </p:spPr>
        <p:txBody>
          <a:bodyPr/>
          <a:lstStyle/>
          <a:p>
            <a:pPr marL="0" indent="0">
              <a:buNone/>
            </a:pPr>
            <a:r>
              <a:rPr lang="en-US" sz="2800">
                <a:solidFill>
                  <a:schemeClr val="tx1"/>
                </a:solidFill>
                <a:latin typeface="Segoe UI Light" panose="020B0502040204020203" pitchFamily="34" charset="0"/>
                <a:cs typeface="Segoe UI Light" panose="020B0502040204020203" pitchFamily="34" charset="0"/>
              </a:rPr>
              <a:t>Text, with optional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Traditional chat can contain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(e.g., image, video, audio, file)</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Input prompts</a:t>
            </a:r>
          </a:p>
          <a:p>
            <a:pPr marL="0" indent="0">
              <a:buNone/>
            </a:pPr>
            <a:r>
              <a:rPr lang="en-US" sz="2400">
                <a:solidFill>
                  <a:schemeClr val="tx1"/>
                </a:solidFill>
                <a:latin typeface="Segoe UI Light" panose="020B0502040204020203" pitchFamily="34" charset="0"/>
                <a:cs typeface="Segoe UI Light" panose="020B0502040204020203" pitchFamily="34" charset="0"/>
              </a:rPr>
              <a:t>Suggested actions: Buttons, numbered items in a list,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Rich cards, rendered as a list or carousel</a:t>
            </a:r>
          </a:p>
          <a:p>
            <a:pPr marL="0" indent="0">
              <a:buNone/>
            </a:pPr>
            <a:r>
              <a:rPr lang="en-US" sz="2400">
                <a:solidFill>
                  <a:schemeClr val="tx1"/>
                </a:solidFill>
                <a:latin typeface="Segoe UI Light" panose="020B0502040204020203" pitchFamily="34" charset="0"/>
                <a:cs typeface="Segoe UI Light" panose="020B0502040204020203" pitchFamily="34" charset="0"/>
              </a:rPr>
              <a:t>Images, buttons, audio, animations, video, user sign-in,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Speech</a:t>
            </a:r>
          </a:p>
          <a:p>
            <a:pPr marL="0" indent="0">
              <a:buNone/>
            </a:pPr>
            <a:r>
              <a:rPr lang="en-US" sz="2400">
                <a:solidFill>
                  <a:schemeClr val="tx1"/>
                </a:solidFill>
                <a:latin typeface="Segoe UI Light" panose="020B0502040204020203" pitchFamily="34" charset="0"/>
                <a:cs typeface="Segoe UI Light" panose="020B0502040204020203" pitchFamily="34" charset="0"/>
              </a:rPr>
              <a:t>Text-based chat using Speech Recognition &amp; Synthesis (TTS)</a:t>
            </a:r>
            <a:endParaRPr lang="en-US" sz="20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Conversational mechanisms</a:t>
            </a:r>
            <a:endParaRPr lang="en-US"/>
          </a:p>
        </p:txBody>
      </p:sp>
      <p:pic>
        <p:nvPicPr>
          <p:cNvPr id="5" name="skype-hero-050517-sm">
            <a:hlinkClick r:id="" action="ppaction://media"/>
            <a:extLst>
              <a:ext uri="{FF2B5EF4-FFF2-40B4-BE49-F238E27FC236}">
                <a16:creationId xmlns:a16="http://schemas.microsoft.com/office/drawing/2014/main" id="{EA1E04B8-23AC-4707-BC64-2566B3A12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39434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1000"/>
                                        <p:tgtEl>
                                          <p:spTgt spid="6">
                                            <p:txEl>
                                              <p:pRg st="8" end="8"/>
                                            </p:txEl>
                                          </p:spTgt>
                                        </p:tgtEl>
                                      </p:cBhvr>
                                    </p:animEffect>
                                    <p:anim calcmode="lin" valueType="num">
                                      <p:cBhvr>
                                        <p:cTn id="4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 presetClass="mediacall" presetSubtype="0" fill="hold" nodeType="afterEffect">
                                  <p:stCondLst>
                                    <p:cond delay="0"/>
                                  </p:stCondLst>
                                  <p:childTnLst>
                                    <p:cmd type="call" cmd="playFrom(0.0)">
                                      <p:cBhvr>
                                        <p:cTn id="60" dur="1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5"/>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5"/>
                                        </p:tgtEl>
                                      </p:cBhvr>
                                    </p:cmd>
                                  </p:childTnLst>
                                </p:cTn>
                              </p:par>
                            </p:childTnLst>
                          </p:cTn>
                        </p:par>
                      </p:childTnLst>
                    </p:cTn>
                  </p:par>
                </p:childTnLst>
              </p:cTn>
              <p:nextCondLst>
                <p:cond evt="onClick" delay="0">
                  <p:tgtEl>
                    <p:spTgt spid="5"/>
                  </p:tgtEl>
                </p:cond>
              </p:nextCondLst>
            </p:seq>
            <p:video>
              <p:cMediaNode vol="80000">
                <p:cTn id="66" repeatCount="indefinite" fill="hold" display="0">
                  <p:stCondLst>
                    <p:cond delay="indefinite"/>
                  </p:stCondLst>
                </p:cTn>
                <p:tgtEl>
                  <p:spTgt spid="5"/>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3996</TotalTime>
  <Words>6677</Words>
  <Application>Microsoft Macintosh PowerPoint</Application>
  <PresentationFormat>Widescreen</PresentationFormat>
  <Paragraphs>1001</Paragraphs>
  <Slides>55</Slides>
  <Notes>53</Notes>
  <HiddenSlides>1</HiddenSlides>
  <MMClips>2</MMClips>
  <ScaleCrop>false</ScaleCrop>
  <HeadingPairs>
    <vt:vector size="6" baseType="variant">
      <vt:variant>
        <vt:lpstr>Fonts Used</vt:lpstr>
      </vt:variant>
      <vt:variant>
        <vt:i4>12</vt:i4>
      </vt:variant>
      <vt:variant>
        <vt:lpstr>Theme</vt:lpstr>
      </vt:variant>
      <vt:variant>
        <vt:i4>15</vt:i4>
      </vt:variant>
      <vt:variant>
        <vt:lpstr>Slide Titles</vt:lpstr>
      </vt:variant>
      <vt:variant>
        <vt:i4>55</vt:i4>
      </vt:variant>
    </vt:vector>
  </HeadingPairs>
  <TitlesOfParts>
    <vt:vector size="82" baseType="lpstr">
      <vt:lpstr>Arial</vt:lpstr>
      <vt:lpstr>Calibri</vt:lpstr>
      <vt:lpstr>Calibri Light</vt:lpstr>
      <vt:lpstr>Consolas</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PowerPoint Presentation</vt:lpstr>
      <vt:lpstr>PowerPoint Presentation</vt:lpstr>
      <vt:lpstr>Agenda</vt:lpstr>
      <vt:lpstr>BREADTH Microsoft AI Platform: Azure + AI</vt:lpstr>
      <vt:lpstr>AI resources Get started</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PowerPoint Presentation</vt:lpstr>
      <vt:lpstr>Best Practices</vt:lpstr>
      <vt:lpstr>PowerPoint Presentation</vt:lpstr>
      <vt:lpstr>PowerPoint Presentation</vt:lpstr>
      <vt:lpstr>https://github.com/kwood-insight/LearnAI-Bootcamp  9:45-10:45AM (take breaks as needed) Tip: go slow, read carefully, don’t skip steps   TIP: Make sure you create EchoBot NOT BasicBot in Portal  </vt:lpstr>
      <vt:lpstr>Azure Search</vt:lpstr>
      <vt:lpstr>PowerPoint Presentation</vt:lpstr>
      <vt:lpstr>Typical workflow</vt:lpstr>
      <vt:lpstr>https://github.com/kwood-insight/LearnAI-Bootcamp  11AM-12PM (take breaks as needed) Tip: go slow, read carefully, don’t skip steps   TIP: Make sure you create EchoBot NOT BasicBot in Portal  </vt:lpstr>
      <vt:lpstr>Creating Intelligent Bots</vt:lpstr>
      <vt:lpstr>Effective Design Research</vt:lpstr>
      <vt:lpstr>PowerPoint Presentation</vt:lpstr>
      <vt:lpstr>Conversation patterns</vt:lpstr>
      <vt:lpstr>PowerPoint Presentation</vt:lpstr>
      <vt:lpstr>PowerPoint Presentation</vt:lpstr>
      <vt:lpstr>PowerPoint Presentation</vt:lpstr>
      <vt:lpstr>Conversational mechanisms</vt:lpstr>
      <vt:lpstr>Customer Story</vt:lpstr>
      <vt:lpstr>Personal Financial Assistant</vt:lpstr>
      <vt:lpstr>https://github.com/kwood-insight/LearnAI-Bootcamp  1-3PM (take breaks as needed) Tip: go slow, read carefully, don’t skip steps   TIP: Make sure you create EchoBot NOT BasicBot in Portal  </vt:lpstr>
      <vt:lpstr>https://github.com/kwood-insight/LearnAI-Bootcamp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2</cp:revision>
  <dcterms:created xsi:type="dcterms:W3CDTF">2018-11-27T23:27:12Z</dcterms:created>
  <dcterms:modified xsi:type="dcterms:W3CDTF">2018-12-03T17:06:10Z</dcterms:modified>
</cp:coreProperties>
</file>